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1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0" name="Shape 5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10" name="Shape 11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6" name="Shape 5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62" name="Shape 6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68" name="Shape 6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74" name="Shape 74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85" name="Shape 85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>
            <a:off y="0" x="0"/>
            <a:ext cy="6901800" cx="91440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 flipH="1">
            <a:off y="16052" x="-3832"/>
            <a:ext cy="6881034" cx="10925833"/>
          </a:xfrm>
          <a:custGeom>
            <a:pathLst>
              <a:path w="24279631" extrusionOk="0" h="6863875">
                <a:moveTo>
                  <a:pt y="0" x="9291599"/>
                </a:moveTo>
                <a:lnTo>
                  <a:pt y="5875" x="24279631"/>
                </a:lnTo>
                <a:lnTo>
                  <a:pt y="6863875" x="24250422"/>
                </a:lnTo>
                <a:lnTo>
                  <a:pt y="6858000" x="8740466"/>
                </a:lnTo>
                <a:cubicBezTo>
                  <a:pt y="3062308" x="0"/>
                  <a:pt y="312298" x="7449035"/>
                  <a:pt y="0" x="9291599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 flipH="1">
            <a:off y="881" x="14659"/>
            <a:ext cy="6881034" cx="10500940"/>
          </a:xfrm>
          <a:custGeom>
            <a:pathLst>
              <a:path w="24279631" extrusionOk="0" h="6863875">
                <a:moveTo>
                  <a:pt y="0" x="9291599"/>
                </a:moveTo>
                <a:lnTo>
                  <a:pt y="5875" x="24279631"/>
                </a:lnTo>
                <a:lnTo>
                  <a:pt y="6863875" x="24250422"/>
                </a:lnTo>
                <a:lnTo>
                  <a:pt y="6858000" x="8740466"/>
                </a:lnTo>
                <a:cubicBezTo>
                  <a:pt y="3062308" x="0"/>
                  <a:pt y="312298" x="7449035"/>
                  <a:pt y="0" x="9291599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/>
        </p:txBody>
      </p:sp>
      <p:sp>
        <p:nvSpPr>
          <p:cNvPr id="11" name="Shape 11"/>
          <p:cNvSpPr/>
          <p:nvPr/>
        </p:nvSpPr>
        <p:spPr>
          <a:xfrm>
            <a:off y="-881" x="-846666"/>
            <a:ext cy="6906895" cx="2167466"/>
          </a:xfrm>
          <a:custGeom>
            <a:pathLst>
              <a:path w="2167467" extrusionOk="0" h="6180667">
                <a:moveTo>
                  <a:pt y="0" x="939800"/>
                </a:moveTo>
                <a:lnTo>
                  <a:pt y="5881" x="1905000"/>
                </a:lnTo>
                <a:cubicBezTo>
                  <a:pt y="1035992" x="2167467"/>
                  <a:pt y="1848556" x="0"/>
                  <a:pt y="6180667" x="1896533"/>
                </a:cubicBezTo>
                <a:lnTo>
                  <a:pt y="6180667" x="939800"/>
                </a:lnTo>
                <a:lnTo>
                  <a:pt y="0" x="93980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2" name="Shape 12"/>
          <p:cNvSpPr/>
          <p:nvPr/>
        </p:nvSpPr>
        <p:spPr>
          <a:xfrm rot="10800000" flipH="1">
            <a:off y="-4974" x="-524933"/>
            <a:ext cy="6906895" cx="1403434"/>
          </a:xfrm>
          <a:custGeom>
            <a:pathLst>
              <a:path w="2167467" extrusionOk="0" h="6180667">
                <a:moveTo>
                  <a:pt y="0" x="939800"/>
                </a:moveTo>
                <a:lnTo>
                  <a:pt y="5881" x="1905000"/>
                </a:lnTo>
                <a:cubicBezTo>
                  <a:pt y="1035992" x="2167467"/>
                  <a:pt y="1848556" x="0"/>
                  <a:pt y="6180667" x="1896533"/>
                </a:cubicBezTo>
                <a:lnTo>
                  <a:pt y="6180667" x="939800"/>
                </a:lnTo>
                <a:lnTo>
                  <a:pt y="0" x="93980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3" name="Shape 13"/>
          <p:cNvSpPr txBox="1"/>
          <p:nvPr>
            <p:ph type="ctrTitle"/>
          </p:nvPr>
        </p:nvSpPr>
        <p:spPr>
          <a:xfrm>
            <a:off y="1656080" x="1082040"/>
            <a:ext cy="1470000" cx="70509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y="3230880" x="1082040"/>
            <a:ext cy="925499" cx="70358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r" indent="152400" marL="0"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algn="r" indent="152400" marL="0">
              <a:spcBef>
                <a:spcPts val="0"/>
              </a:spcBef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3pPr>
            <a:lvl4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5" name="Shape 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" name="Shape 16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y="165899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8" name="Shape 18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9" name="Shape 19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3" name="Shape 23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4" name="Shape 24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5" name="Shape 25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y="1658990" x="457200"/>
            <a:ext cy="4840199" cx="40385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y="1658990" x="4648200"/>
            <a:ext cy="4840199" cx="40385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0" name="Shape 30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1" name="Shape 31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34" name="Shape 34"/>
          <p:cNvGrpSpPr/>
          <p:nvPr/>
        </p:nvGrpSpPr>
        <p:grpSpPr>
          <a:xfrm>
            <a:off y="4933386" x="-6264"/>
            <a:ext cy="3100650" cx="9150267"/>
            <a:chOff y="4933386" x="-6264"/>
            <a:chExt cy="3100650" cx="9150267"/>
          </a:xfrm>
        </p:grpSpPr>
        <p:sp>
          <p:nvSpPr>
            <p:cNvPr id="35" name="Shape 35"/>
            <p:cNvSpPr/>
            <p:nvPr/>
          </p:nvSpPr>
          <p:spPr>
            <a:xfrm>
              <a:off y="5537200" x="-7"/>
              <a:ext cy="1574769" cx="9144008"/>
            </a:xfrm>
            <a:custGeom>
              <a:pathLst>
                <a:path w="9144009" extrusionOk="0" h="1257301">
                  <a:moveTo>
                    <a:pt y="266700" x="5"/>
                  </a:moveTo>
                  <a:cubicBezTo>
                    <a:pt y="1257301" x="8115305"/>
                    <a:pt y="0" x="7620009"/>
                    <a:pt y="186267" x="9144009"/>
                  </a:cubicBezTo>
                  <a:cubicBezTo>
                    <a:pt y="441678" x="9144008"/>
                    <a:pt y="818763" x="9143998"/>
                    <a:pt y="1074174" x="9143997"/>
                  </a:cubicBezTo>
                  <a:lnTo>
                    <a:pt y="1086874" x="0"/>
                  </a:lnTo>
                  <a:cubicBezTo>
                    <a:pt y="854041" x="0"/>
                    <a:pt y="499533" x="5"/>
                    <a:pt y="266700" x="5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t="50%" b="50%" r="50%" l="50%"/>
              </a:path>
              <a:tileRect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  <p:sp>
          <p:nvSpPr>
            <p:cNvPr id="36" name="Shape 36"/>
            <p:cNvSpPr/>
            <p:nvPr/>
          </p:nvSpPr>
          <p:spPr>
            <a:xfrm rot="5400000" flipH="1">
              <a:off y="1908578" x="3018543"/>
              <a:ext cy="9150266" cx="3100650"/>
            </a:xfrm>
            <a:custGeom>
              <a:pathLst>
                <a:path w="8053639" extrusionOk="0" h="6879900">
                  <a:moveTo>
                    <a:pt y="16025" x="4696126"/>
                  </a:moveTo>
                  <a:lnTo>
                    <a:pt y="0" x="2920537"/>
                  </a:lnTo>
                  <a:cubicBezTo>
                    <a:pt y="2293300" x="2927053"/>
                    <a:pt y="4586600" x="2933568"/>
                    <a:pt y="6879900" x="2940084"/>
                  </a:cubicBezTo>
                  <a:lnTo>
                    <a:pt y="6861462" x="4085318"/>
                  </a:lnTo>
                  <a:cubicBezTo>
                    <a:pt y="4651267" x="8053639"/>
                    <a:pt y="3113439" x="0"/>
                    <a:pt y="16025" x="4696126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%" r="100%"/>
              </a:path>
              <a:tileRect b="-100%" l="-100%"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  <p:sp>
          <p:nvSpPr>
            <p:cNvPr id="37" name="Shape 37"/>
            <p:cNvSpPr/>
            <p:nvPr/>
          </p:nvSpPr>
          <p:spPr>
            <a:xfrm>
              <a:off y="5740400" x="-7"/>
              <a:ext cy="1574769" cx="9144010"/>
            </a:xfrm>
            <a:custGeom>
              <a:pathLst>
                <a:path w="9144011" extrusionOk="0" h="1257301">
                  <a:moveTo>
                    <a:pt y="266700" x="7"/>
                  </a:moveTo>
                  <a:cubicBezTo>
                    <a:pt y="1257301" x="8115307"/>
                    <a:pt y="0" x="7620011"/>
                    <a:pt y="186267" x="9144011"/>
                  </a:cubicBezTo>
                  <a:lnTo>
                    <a:pt y="921775" x="9144011"/>
                  </a:lnTo>
                  <a:lnTo>
                    <a:pt y="931914" x="0"/>
                  </a:lnTo>
                  <a:cubicBezTo>
                    <a:pt y="699081" x="0"/>
                    <a:pt y="499533" x="7"/>
                    <a:pt y="266700" x="7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t="50%" b="50%" r="50%" l="50%"/>
              </a:path>
              <a:tileRect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</p:grpSp>
      <p:sp>
        <p:nvSpPr>
          <p:cNvPr id="38" name="Shape 38"/>
          <p:cNvSpPr txBox="1"/>
          <p:nvPr>
            <p:ph idx="1" type="body"/>
          </p:nvPr>
        </p:nvSpPr>
        <p:spPr>
          <a:xfrm>
            <a:off y="5367337" x="1792288"/>
            <a:ext cy="804899" cx="5486399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algn="ctr" indent="152400" marL="0">
              <a:buSzPct val="100000"/>
              <a:buNone/>
              <a:defRPr sz="24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 b="0" sz="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935480" x="457200"/>
            <a:ext cy="4389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17475" marL="274320">
              <a:spcBef>
                <a:spcPts val="520"/>
              </a:spcBef>
              <a:buClr>
                <a:schemeClr val="accent3"/>
              </a:buClr>
              <a:buFont typeface="Merriweather"/>
              <a:buChar char="●"/>
              <a:defRPr sz="26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algn="l" rtl="0" indent="-129540" marL="640080">
              <a:spcBef>
                <a:spcPts val="480"/>
              </a:spcBef>
              <a:buClr>
                <a:schemeClr val="accent1"/>
              </a:buClr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algn="l" rtl="0" indent="-160655" marL="914400">
              <a:spcBef>
                <a:spcPts val="420"/>
              </a:spcBef>
              <a:buClr>
                <a:schemeClr val="accent2"/>
              </a:buClr>
              <a:buFont typeface="Merriweather"/>
              <a:buChar char="●"/>
              <a:defRPr sz="21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algn="l" rtl="0" indent="-128269" marL="1188720">
              <a:spcBef>
                <a:spcPts val="400"/>
              </a:spcBef>
              <a:buClr>
                <a:schemeClr val="accent3"/>
              </a:buClr>
              <a:buFont typeface="Merriweather"/>
              <a:buChar char="●"/>
              <a:defRPr sz="20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algn="l" rtl="0" indent="-135889" marL="1463040">
              <a:spcBef>
                <a:spcPts val="400"/>
              </a:spcBef>
              <a:buClr>
                <a:schemeClr val="accent4"/>
              </a:buClr>
              <a:buFont typeface="Merriweather"/>
              <a:buChar char="●"/>
              <a:defRPr sz="20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algn="l" rtl="0" indent="-121920" marL="1737360">
              <a:spcBef>
                <a:spcPts val="360"/>
              </a:spcBef>
              <a:buClr>
                <a:schemeClr val="accent5"/>
              </a:buClr>
              <a:buFont typeface="Merriweather"/>
              <a:buChar char="●"/>
              <a:defRPr sz="18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algn="l" rtl="0" indent="-111760" marL="1920240">
              <a:spcBef>
                <a:spcPts val="320"/>
              </a:spcBef>
              <a:buClr>
                <a:schemeClr val="accent6"/>
              </a:buClr>
              <a:buFont typeface="Merriweather"/>
              <a:buChar char="●"/>
              <a:defRPr baseline="0" sz="16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algn="l" rtl="0" indent="-86360" marL="2194560">
              <a:spcBef>
                <a:spcPts val="320"/>
              </a:spcBef>
              <a:buClr>
                <a:schemeClr val="dk2"/>
              </a:buClr>
              <a:buFont typeface="Merriweather"/>
              <a:buChar char="•"/>
              <a:defRPr sz="16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algn="l" rtl="0" indent="-93979" marL="2468880">
              <a:spcBef>
                <a:spcPts val="280"/>
              </a:spcBef>
              <a:buClr>
                <a:schemeClr val="dk2"/>
              </a:buClr>
              <a:buFont typeface="Merriweather"/>
              <a:buChar char="•"/>
              <a:defRPr baseline="0" sz="1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 strike="noStrike" u="none" b="0" cap="none" baseline="0" sz="1200" i="0">
                <a:solidFill>
                  <a:srgbClr val="195D75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1" type="ftr"/>
          </p:nvPr>
        </p:nvSpPr>
        <p:spPr>
          <a:xfrm>
            <a:off y="6356350" x="2667000"/>
            <a:ext cy="365099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 strike="noStrike" u="none" b="0" cap="none" baseline="0" sz="1200" i="0">
                <a:solidFill>
                  <a:srgbClr val="195D75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y="6356350" x="7924800"/>
            <a:ext cy="365099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 strike="noStrike" u="none" b="0" cap="none" baseline="0" sz="1200" i="0">
                <a:solidFill>
                  <a:srgbClr val="195D75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8"/><Relationship Target="../slideLayouts/slideLayout7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727200" x="457200"/>
            <a:ext cy="45261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39700" marL="342900">
              <a:buClr>
                <a:schemeClr val="dk2"/>
              </a:buClr>
              <a:buSzPct val="100000"/>
              <a:buFont typeface="Trebuchet MS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marL="742950">
              <a:spcBef>
                <a:spcPts val="560"/>
              </a:spcBef>
              <a:buClr>
                <a:schemeClr val="dk2"/>
              </a:buClr>
              <a:buSzPct val="100000"/>
              <a:buFont typeface="Trebuchet MS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marL="1143000"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marL="16002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marL="20574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marL="25146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marL="29718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marL="34290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marL="38862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/>
          <p:nvPr/>
        </p:nvSpPr>
        <p:spPr>
          <a:xfrm>
            <a:off y="1828800" x="228600"/>
            <a:ext cy="2585322" cx="8686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5400" lang="en-US" i="0">
                <a:solidFill>
                  <a:schemeClr val="accent3"/>
                </a:solidFill>
                <a:latin typeface="Merriweather"/>
                <a:ea typeface="Merriweather"/>
                <a:cs typeface="Merriweather"/>
                <a:sym typeface="Merriweather"/>
              </a:rPr>
              <a:t>Did you know </a:t>
            </a:r>
            <a:r>
              <a:rPr b="1" sz="5400" lang="en-US">
                <a:solidFill>
                  <a:schemeClr val="accent3"/>
                </a:solidFill>
                <a:latin typeface="Merriweather"/>
                <a:ea typeface="Merriweather"/>
                <a:cs typeface="Merriweather"/>
                <a:sym typeface="Merriweather"/>
              </a:rPr>
              <a:t>24</a:t>
            </a:r>
            <a:r>
              <a:rPr strike="noStrike" u="none" b="1" cap="none" baseline="0" sz="5400" lang="en-US" i="0">
                <a:solidFill>
                  <a:schemeClr val="accent3"/>
                </a:solidFill>
                <a:latin typeface="Merriweather"/>
                <a:ea typeface="Merriweather"/>
                <a:cs typeface="Merriweather"/>
                <a:sym typeface="Merriweather"/>
              </a:rPr>
              <a:t> whales have died in captivity in</a:t>
            </a:r>
            <a:r>
              <a:rPr b="1" sz="5400" lang="en-US">
                <a:solidFill>
                  <a:schemeClr val="accent3"/>
                </a:solidFill>
                <a:latin typeface="Merriweather"/>
                <a:ea typeface="Merriweather"/>
                <a:cs typeface="Merriweather"/>
                <a:sym typeface="Merriweather"/>
              </a:rPr>
              <a:t> 25</a:t>
            </a:r>
            <a:r>
              <a:rPr strike="noStrike" u="none" b="1" cap="none" baseline="0" sz="5400" lang="en-US" i="0">
                <a:solidFill>
                  <a:schemeClr val="accent3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b="1" sz="5400" lang="en-US">
                <a:solidFill>
                  <a:schemeClr val="accent3"/>
                </a:solidFill>
                <a:latin typeface="Merriweather"/>
                <a:ea typeface="Merriweather"/>
                <a:cs typeface="Merriweather"/>
                <a:sym typeface="Merriweather"/>
              </a:rPr>
              <a:t>years at SeaWorld</a:t>
            </a:r>
            <a:r>
              <a:rPr strike="noStrike" u="none" b="1" cap="none" baseline="0" sz="5400" lang="en-US" i="0">
                <a:solidFill>
                  <a:schemeClr val="accent3"/>
                </a:solidFill>
                <a:latin typeface="Merriweather"/>
                <a:ea typeface="Merriweather"/>
                <a:cs typeface="Merriweather"/>
                <a:sym typeface="Merriweather"/>
              </a:rPr>
              <a:t>?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/>
              <a:t>r</a:t>
            </a: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oduct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rtl="0" lvl="0">
              <a:buNone/>
            </a:pPr>
            <a:r>
              <a:rPr lang="en-US"/>
              <a:t>Plan the day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Arrival and travel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Supplies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Cleaning up </a:t>
            </a:r>
          </a:p>
          <a:p>
            <a:pPr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Departure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Mentor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Kimberly Phillips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She is an animal lover who likes to go out of her way to help all creatures in their normal habitat.</a:t>
            </a:r>
          </a:p>
          <a:p>
            <a:pPr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She helped me with stress, planning, and organizing my visual aid and presentation</a:t>
            </a:r>
          </a:p>
        </p:txBody>
      </p:sp>
      <p:sp>
        <p:nvSpPr>
          <p:cNvPr id="107" name="Shape 107"/>
          <p:cNvSpPr/>
          <p:nvPr/>
        </p:nvSpPr>
        <p:spPr>
          <a:xfrm>
            <a:off y="238925" x="5851925"/>
            <a:ext cy="2267850" cx="30238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Challenges and </a:t>
            </a:r>
            <a:r>
              <a:rPr b="0" sz="5000"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uccesses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1658990" x="457200"/>
            <a:ext cy="4840199" cx="40385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-US"/>
              <a:t>Challenges</a:t>
            </a:r>
          </a:p>
          <a:p>
            <a:pPr rtl="0" lvl="0" indent="-431800" marL="457200">
              <a:buClr>
                <a:schemeClr val="dk2"/>
              </a:buClr>
              <a:buSzPct val="190476"/>
              <a:buFont typeface="Arial"/>
              <a:buChar char="•"/>
            </a:pPr>
            <a:r>
              <a:rPr lang="en-US"/>
              <a:t>Communication</a:t>
            </a:r>
          </a:p>
          <a:p>
            <a:pPr rtl="0" lvl="0" indent="-431800" marL="457200">
              <a:buClr>
                <a:schemeClr val="dk2"/>
              </a:buClr>
              <a:buSzPct val="190476"/>
              <a:buFont typeface="Arial"/>
              <a:buChar char="•"/>
            </a:pPr>
            <a:r>
              <a:rPr lang="en-US"/>
              <a:t>Finding a mentor</a:t>
            </a:r>
          </a:p>
          <a:p>
            <a:r>
              <a:t/>
            </a:r>
          </a:p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y="1658990" x="4648200"/>
            <a:ext cy="4840199" cx="40385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-US"/>
              <a:t>Successes</a:t>
            </a:r>
          </a:p>
          <a:p>
            <a:pPr rtl="0" lvl="0" indent="-431800" marL="457200">
              <a:buClr>
                <a:schemeClr val="dk2"/>
              </a:buClr>
              <a:buSzPct val="190476"/>
              <a:buFont typeface="Arial"/>
              <a:buChar char="•"/>
            </a:pPr>
            <a:r>
              <a:rPr lang="en-US"/>
              <a:t>Good turnout</a:t>
            </a:r>
          </a:p>
          <a:p>
            <a:pPr rtl="0" lvl="0" indent="-431800" marL="457200">
              <a:buClr>
                <a:schemeClr val="dk2"/>
              </a:buClr>
              <a:buSzPct val="190476"/>
              <a:buFont typeface="Arial"/>
              <a:buChar char="•"/>
            </a:pPr>
            <a:r>
              <a:rPr lang="en-US"/>
              <a:t>Better at time management</a:t>
            </a:r>
          </a:p>
          <a:p>
            <a:pPr rtl="0" lvl="0" indent="-431800" marL="457200">
              <a:buClr>
                <a:schemeClr val="dk2"/>
              </a:buClr>
              <a:buSzPct val="190476"/>
              <a:buFont typeface="Arial"/>
              <a:buChar char="•"/>
            </a:pPr>
            <a:r>
              <a:rPr lang="en-US"/>
              <a:t>Commitment to work with SUP along with others that went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What I learned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Time management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Better communication skills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About environmental cleanliness being important</a:t>
            </a:r>
          </a:p>
          <a:p>
            <a:pPr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I also learned that I love to help out animals and the environment, and that a job in a field with animals would be absolutely perfect and fun.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274320" marL="274320">
              <a:spcBef>
                <a:spcPts val="0"/>
              </a:spcBef>
              <a:buClr>
                <a:schemeClr val="accent3"/>
              </a:buClr>
              <a:buSzPct val="95000"/>
              <a:buFont typeface="Merriweather"/>
              <a:buChar char="●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Thank you for taking time out of your busy lives to listen to my presentation. I hope you enjoyed it. Do you have questions?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ctrTitle"/>
          </p:nvPr>
        </p:nvSpPr>
        <p:spPr>
          <a:xfrm>
            <a:off y="1656080" x="1082040"/>
            <a:ext cy="1470000" cx="7050900"/>
          </a:xfrm>
          <a:prstGeom prst="rect">
            <a:avLst/>
          </a:prstGeom>
          <a:noFill/>
          <a:ln>
            <a:noFill/>
          </a:ln>
        </p:spPr>
        <p:txBody>
          <a:bodyPr bIns="0" rIns="18275" lIns="0" tIns="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Clr>
                <a:srgbClr val="53ECF3"/>
              </a:buClr>
              <a:buSzPct val="25000"/>
              <a:buFont typeface="Calibri"/>
              <a:buNone/>
            </a:pPr>
            <a:r>
              <a:rPr strike="noStrike" u="none" b="1" cap="none" baseline="0" sz="5050" lang="en-US" i="0">
                <a:solidFill>
                  <a:srgbClr val="53ECF3"/>
                </a:solidFill>
                <a:latin typeface="Calibri"/>
                <a:ea typeface="Calibri"/>
                <a:cs typeface="Calibri"/>
                <a:sym typeface="Calibri"/>
              </a:rPr>
              <a:t>Should the captivity of marine animals be allowed for human enjoyment?</a:t>
            </a:r>
          </a:p>
        </p:txBody>
      </p:sp>
      <p:sp>
        <p:nvSpPr>
          <p:cNvPr id="53" name="Shape 53"/>
          <p:cNvSpPr txBox="1"/>
          <p:nvPr>
            <p:ph idx="1" type="subTitle"/>
          </p:nvPr>
        </p:nvSpPr>
        <p:spPr>
          <a:xfrm>
            <a:off y="3230880" x="1082040"/>
            <a:ext cy="925499" cx="7035899"/>
          </a:xfrm>
          <a:prstGeom prst="rect">
            <a:avLst/>
          </a:prstGeom>
          <a:noFill/>
          <a:ln>
            <a:noFill/>
          </a:ln>
        </p:spPr>
        <p:txBody>
          <a:bodyPr bIns="45700" rIns="18275" lIns="0" tIns="45700" anchor="t" anchorCtr="0">
            <a:noAutofit/>
          </a:bodyPr>
          <a:lstStyle/>
          <a:p>
            <a:pPr algn="r" rtl="0" lvl="0" marR="45720" indent="0" mar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strike="noStrike" u="none" b="0" cap="none" baseline="0" sz="2600" lang="en-US" i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Rebecca Hunter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rtl="0" lvl="0">
              <a:buNone/>
            </a:pPr>
            <a:r>
              <a:rPr lang="en-US"/>
              <a:t>The ways they are capturing these marine animals are wrong and have deadly effects.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Pneumonia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Death from shock or stress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spontaneous abortions</a:t>
            </a:r>
          </a:p>
          <a:p>
            <a:pPr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it also causes the animals who are returned to take drastic measures to save those who are captured.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rtl="0" lvl="0">
              <a:buNone/>
            </a:pPr>
            <a:r>
              <a:rPr lang="en-US"/>
              <a:t>Why are we taking them captive?!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Health, manmade issues, education</a:t>
            </a:r>
          </a:p>
          <a:p>
            <a:pPr rtl="0" lvl="0" indent="0" marL="0">
              <a:buNone/>
            </a:pPr>
            <a:r>
              <a:rPr lang="en-US"/>
              <a:t>How is their life in captivity?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Cramped tanks with chlorinated water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no mental stimulation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little variety of food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rtl="0" lvl="0">
              <a:buNone/>
            </a:pPr>
            <a:r>
              <a:rPr lang="en-US"/>
              <a:t>Is this truly helpful for the animals?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32 live birth animals are dead already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orca death rates are one per year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28 live births, 9 deceased and 10 mothers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US"/>
              <a:t>Research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1935480" x="457200"/>
            <a:ext cy="43890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-US"/>
              <a:t>How are we helping?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Marine legislation Mammal Protection Act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maintaining the environment we share</a:t>
            </a:r>
          </a:p>
          <a:p>
            <a:pPr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creating husbandry standards for zoos and aquariums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/>
        </p:nvSpPr>
        <p:spPr>
          <a:xfrm>
            <a:off y="1676775" x="1654350"/>
            <a:ext cy="3286499" cx="5835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en-US">
                <a:latin typeface="Merriweather"/>
                <a:ea typeface="Merriweather"/>
                <a:cs typeface="Merriweather"/>
                <a:sym typeface="Merriweather"/>
              </a:rPr>
              <a:t>Because I researched if the captivity of marine animals should be allowed I performed a beach clean up for my product eliminating some of the causes of captivity.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Product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Find a mentor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Find a company to work with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Spread the news</a:t>
            </a:r>
          </a:p>
          <a:p>
            <a:pPr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Come up with what exactly would happen at the clean up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70408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0" rIns="0" lIns="0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5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Product 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1935480" x="457200"/>
            <a:ext cy="4389119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rtl="0" lvl="0">
              <a:buNone/>
            </a:pPr>
            <a:r>
              <a:rPr lang="en-US"/>
              <a:t>Find a company to work with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look up companies that clean up the beach normally</a:t>
            </a:r>
          </a:p>
          <a:p>
            <a:pPr rtl="0"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contact SUP, Stand Up Paddleboarding: Stand up for a clean ocean</a:t>
            </a:r>
          </a:p>
          <a:p>
            <a:pPr lvl="0" indent="-431800" marL="457200">
              <a:buClr>
                <a:schemeClr val="accent3"/>
              </a:buClr>
              <a:buSzPct val="123076"/>
              <a:buFont typeface="Merriweather"/>
              <a:buChar char="●"/>
            </a:pPr>
            <a:r>
              <a:rPr lang="en-US"/>
              <a:t>plan the day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wav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